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50" r:id="rId1"/>
  </p:sldMasterIdLst>
  <p:notesMasterIdLst>
    <p:notesMasterId r:id="rId9"/>
  </p:notesMasterIdLst>
  <p:handoutMasterIdLst>
    <p:handoutMasterId r:id="rId10"/>
  </p:handoutMasterIdLst>
  <p:sldIdLst>
    <p:sldId id="278" r:id="rId2"/>
    <p:sldId id="279" r:id="rId3"/>
    <p:sldId id="281" r:id="rId4"/>
    <p:sldId id="282" r:id="rId5"/>
    <p:sldId id="283" r:id="rId6"/>
    <p:sldId id="285" r:id="rId7"/>
    <p:sldId id="287" r:id="rId8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mbria Math" panose="02040503050406030204" pitchFamily="18" charset="0"/>
      <p:regular r:id="rId15"/>
    </p:embeddedFont>
    <p:embeddedFont>
      <p:font typeface="Montserrat" panose="020B0604020202020204" charset="-52"/>
      <p:regular r:id="rId16"/>
      <p:bold r:id="rId17"/>
      <p:italic r:id="rId18"/>
      <p:boldItalic r:id="rId19"/>
    </p:embeddedFont>
    <p:embeddedFont>
      <p:font typeface="Montserrat Medium" panose="020B0604020202020204" charset="-52"/>
      <p:regular r:id="rId20"/>
      <p:italic r:id="rId21"/>
    </p:embeddedFont>
    <p:embeddedFont>
      <p:font typeface="Montserrat SemiBold" panose="020B0604020202020204" charset="-52"/>
      <p:regular r:id="rId22"/>
      <p:bold r:id="rId23"/>
      <p:italic r:id="rId24"/>
      <p:boldItalic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2A30"/>
    <a:srgbClr val="2DA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93"/>
    <p:restoredTop sz="94652"/>
  </p:normalViewPr>
  <p:slideViewPr>
    <p:cSldViewPr snapToGrid="0" snapToObjects="1">
      <p:cViewPr varScale="1">
        <p:scale>
          <a:sx n="81" d="100"/>
          <a:sy n="81" d="100"/>
        </p:scale>
        <p:origin x="2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DF9B46C-3592-F64F-9CA7-F34693C8E6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D02D7-045B-7F4B-91C9-C26992BB88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AC7D1B-E996-074B-A604-262ADF671E90}" type="datetimeFigureOut">
              <a:rPr lang="ru-RU" smtClean="0"/>
              <a:t>22.02.2021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521D3-896D-D84F-BB1B-881D53AB4A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125DAA-CCFB-E348-B678-6281EEBC8F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16A09-E360-0D47-8535-9162F82825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09298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5.png>
</file>

<file path=ppt/media/image28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26CCD1-9B88-AE43-9685-DFD52045F444}" type="datetimeFigureOut">
              <a:rPr lang="ru-RU" smtClean="0"/>
              <a:t>22.02.2021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944C4-453E-244A-8E6E-526F237C9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87044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2.emf"/><Relationship Id="rId7" Type="http://schemas.openxmlformats.org/officeDocument/2006/relationships/image" Target="../media/image21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10" Type="http://schemas.openxmlformats.org/officeDocument/2006/relationships/image" Target="../media/image24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2.emf"/><Relationship Id="rId7" Type="http://schemas.openxmlformats.org/officeDocument/2006/relationships/image" Target="../media/image21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Process Mi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C9B4E3-D163-A34D-9D2C-3CD5B6EC7E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46049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S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5DD7FA1-FF42-FE49-841B-796336922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3088639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Поддержка и сопровож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D71E873-532E-1D40-B3CC-FE2775968C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3366981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Работа с клиент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82DCABC-7679-A345-91F3-0545D00710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563118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Финанс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9645B40-E9BF-314D-BE3D-82BA6F1AB0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5113062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F04286-D208-284D-B008-63692A6658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85"/>
            <a:ext cx="12192000" cy="6854430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0067404-4D02-2A44-8ED0-21DF6FD40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00951" y="2753728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раздела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3A8D0D-2C2E-2E41-B1AB-641C22A5D1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736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843589-3159-3546-94B2-58A26610E5DC}"/>
              </a:ext>
            </a:extLst>
          </p:cNvPr>
          <p:cNvSpPr/>
          <p:nvPr userDrawn="1"/>
        </p:nvSpPr>
        <p:spPr>
          <a:xfrm>
            <a:off x="0" y="0"/>
            <a:ext cx="844731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061D917-9509-4F47-ACBD-0BEE1C5F33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5E72911-FB4C-8F4F-B867-EED87C6E22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81468" y="2689335"/>
            <a:ext cx="4060876" cy="1573265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4"/>
              </a:buBlip>
              <a:defRPr sz="1200" b="1" i="0" cap="all" baseline="0"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1" i="0">
                <a:latin typeface="Montserrat SemiBold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  <a:p>
            <a:pPr lvl="3"/>
            <a:r>
              <a:rPr lang="ru-RU" dirty="0"/>
              <a:t>Четвертый уровень</a:t>
            </a:r>
            <a:endParaRPr lang="en-US" dirty="0"/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F299B11-7642-6346-9701-2E940A4E1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81468" y="1278193"/>
            <a:ext cx="4060876" cy="122903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Текстовый блок</a:t>
            </a:r>
            <a:endParaRPr lang="en-US" dirty="0"/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93B2EAC2-0BB7-0C41-AF47-7F0F32518A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81468" y="4444709"/>
            <a:ext cx="4060876" cy="821098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3438160B-BA65-DC41-8BD9-E27D5C8CD7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468" y="5447916"/>
            <a:ext cx="4060876" cy="821098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9"/>
              </a:buBlip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10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</p:txBody>
      </p:sp>
      <p:sp>
        <p:nvSpPr>
          <p:cNvPr id="15" name="Picture Placeholder 18">
            <a:extLst>
              <a:ext uri="{FF2B5EF4-FFF2-40B4-BE49-F238E27FC236}">
                <a16:creationId xmlns:a16="http://schemas.microsoft.com/office/drawing/2014/main" id="{A99A42B7-3247-2D4F-8BBC-4EEB6821EF9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20714" y="4239901"/>
            <a:ext cx="3853199" cy="2167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8" name="Picture Placeholder 18">
            <a:extLst>
              <a:ext uri="{FF2B5EF4-FFF2-40B4-BE49-F238E27FC236}">
                <a16:creationId xmlns:a16="http://schemas.microsoft.com/office/drawing/2014/main" id="{1E967EFB-EE59-894E-ABC9-41C4FE0C3BF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20714" y="1290223"/>
            <a:ext cx="3853199" cy="2167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23714472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локи текста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843589-3159-3546-94B2-58A26610E5DC}"/>
              </a:ext>
            </a:extLst>
          </p:cNvPr>
          <p:cNvSpPr/>
          <p:nvPr userDrawn="1"/>
        </p:nvSpPr>
        <p:spPr>
          <a:xfrm>
            <a:off x="0" y="0"/>
            <a:ext cx="844731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061D917-9509-4F47-ACBD-0BEE1C5F33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5E72911-FB4C-8F4F-B867-EED87C6E22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81468" y="4687799"/>
            <a:ext cx="4060876" cy="1573265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4"/>
              </a:buBlip>
              <a:defRPr sz="1200" b="1" i="0" cap="all" baseline="0"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1" i="0">
                <a:latin typeface="Montserrat SemiBold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  <a:p>
            <a:pPr lvl="3"/>
            <a:r>
              <a:rPr lang="ru-RU" dirty="0"/>
              <a:t>Четвертый уровень</a:t>
            </a:r>
            <a:endParaRPr lang="en-US" dirty="0"/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A3D1D88E-6F31-DC43-89EC-13AB786DE2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82742" y="3961563"/>
            <a:ext cx="2181615" cy="437590"/>
          </a:xfrm>
          <a:custGeom>
            <a:avLst/>
            <a:gdLst>
              <a:gd name="connsiteX0" fmla="*/ 0 w 2181615"/>
              <a:gd name="connsiteY0" fmla="*/ 0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0 w 2181615"/>
              <a:gd name="connsiteY4" fmla="*/ 0 h 437590"/>
              <a:gd name="connsiteX0" fmla="*/ 390418 w 2181615"/>
              <a:gd name="connsiteY0" fmla="*/ 0 h 447865"/>
              <a:gd name="connsiteX1" fmla="*/ 2181615 w 2181615"/>
              <a:gd name="connsiteY1" fmla="*/ 10275 h 447865"/>
              <a:gd name="connsiteX2" fmla="*/ 2181615 w 2181615"/>
              <a:gd name="connsiteY2" fmla="*/ 447865 h 447865"/>
              <a:gd name="connsiteX3" fmla="*/ 0 w 2181615"/>
              <a:gd name="connsiteY3" fmla="*/ 447865 h 447865"/>
              <a:gd name="connsiteX4" fmla="*/ 390418 w 2181615"/>
              <a:gd name="connsiteY4" fmla="*/ 0 h 447865"/>
              <a:gd name="connsiteX0" fmla="*/ 390418 w 2181615"/>
              <a:gd name="connsiteY0" fmla="*/ 13631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390418 w 2181615"/>
              <a:gd name="connsiteY4" fmla="*/ 13631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08348 w 2181615"/>
              <a:gd name="connsiteY0" fmla="*/ 0 h 573371"/>
              <a:gd name="connsiteX1" fmla="*/ 2181615 w 2181615"/>
              <a:gd name="connsiteY1" fmla="*/ 135781 h 573371"/>
              <a:gd name="connsiteX2" fmla="*/ 2181615 w 2181615"/>
              <a:gd name="connsiteY2" fmla="*/ 573371 h 573371"/>
              <a:gd name="connsiteX3" fmla="*/ 0 w 2181615"/>
              <a:gd name="connsiteY3" fmla="*/ 573371 h 573371"/>
              <a:gd name="connsiteX4" fmla="*/ 408348 w 2181615"/>
              <a:gd name="connsiteY4" fmla="*/ 0 h 573371"/>
              <a:gd name="connsiteX0" fmla="*/ 497995 w 2181615"/>
              <a:gd name="connsiteY0" fmla="*/ 300502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97995 w 2181615"/>
              <a:gd name="connsiteY4" fmla="*/ 300502 h 437590"/>
              <a:gd name="connsiteX0" fmla="*/ 468112 w 2181615"/>
              <a:gd name="connsiteY0" fmla="*/ 7655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68112 w 2181615"/>
              <a:gd name="connsiteY4" fmla="*/ 7655 h 43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615" h="437590">
                <a:moveTo>
                  <a:pt x="468112" y="7655"/>
                </a:moveTo>
                <a:lnTo>
                  <a:pt x="2181615" y="0"/>
                </a:lnTo>
                <a:lnTo>
                  <a:pt x="2181615" y="437590"/>
                </a:lnTo>
                <a:lnTo>
                  <a:pt x="0" y="437590"/>
                </a:lnTo>
                <a:cubicBezTo>
                  <a:pt x="122170" y="234513"/>
                  <a:pt x="238365" y="13508"/>
                  <a:pt x="468112" y="7655"/>
                </a:cubicBezTo>
                <a:close/>
              </a:path>
            </a:pathLst>
          </a:custGeom>
          <a:solidFill>
            <a:srgbClr val="B72A30"/>
          </a:solidFill>
        </p:spPr>
        <p:txBody>
          <a:bodyPr lIns="503999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0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</a:t>
            </a:r>
          </a:p>
          <a:p>
            <a:pPr lvl="0"/>
            <a:r>
              <a:rPr lang="ru-RU" dirty="0"/>
              <a:t>Подтекст</a:t>
            </a:r>
            <a:endParaRPr lang="en-US" dirty="0"/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F0B716E-A34E-1B4F-B9A7-FADAEC8B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468" y="2125470"/>
            <a:ext cx="4060876" cy="1573265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4"/>
              </a:buBlip>
              <a:defRPr sz="1200" b="1" i="0" cap="all" baseline="0"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1" i="0">
                <a:latin typeface="Montserrat SemiBold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  <a:p>
            <a:pPr lvl="3"/>
            <a:r>
              <a:rPr lang="ru-RU" dirty="0"/>
              <a:t>Четвертый уровень</a:t>
            </a:r>
            <a:endParaRPr lang="en-US" dirty="0"/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F9C7D62A-DCAC-214B-A439-33B6931CE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742" y="1399234"/>
            <a:ext cx="2181615" cy="437590"/>
          </a:xfrm>
          <a:custGeom>
            <a:avLst/>
            <a:gdLst>
              <a:gd name="connsiteX0" fmla="*/ 0 w 2181615"/>
              <a:gd name="connsiteY0" fmla="*/ 0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0 w 2181615"/>
              <a:gd name="connsiteY4" fmla="*/ 0 h 437590"/>
              <a:gd name="connsiteX0" fmla="*/ 390418 w 2181615"/>
              <a:gd name="connsiteY0" fmla="*/ 0 h 447865"/>
              <a:gd name="connsiteX1" fmla="*/ 2181615 w 2181615"/>
              <a:gd name="connsiteY1" fmla="*/ 10275 h 447865"/>
              <a:gd name="connsiteX2" fmla="*/ 2181615 w 2181615"/>
              <a:gd name="connsiteY2" fmla="*/ 447865 h 447865"/>
              <a:gd name="connsiteX3" fmla="*/ 0 w 2181615"/>
              <a:gd name="connsiteY3" fmla="*/ 447865 h 447865"/>
              <a:gd name="connsiteX4" fmla="*/ 390418 w 2181615"/>
              <a:gd name="connsiteY4" fmla="*/ 0 h 447865"/>
              <a:gd name="connsiteX0" fmla="*/ 390418 w 2181615"/>
              <a:gd name="connsiteY0" fmla="*/ 13631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390418 w 2181615"/>
              <a:gd name="connsiteY4" fmla="*/ 13631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08348 w 2181615"/>
              <a:gd name="connsiteY0" fmla="*/ 0 h 573371"/>
              <a:gd name="connsiteX1" fmla="*/ 2181615 w 2181615"/>
              <a:gd name="connsiteY1" fmla="*/ 135781 h 573371"/>
              <a:gd name="connsiteX2" fmla="*/ 2181615 w 2181615"/>
              <a:gd name="connsiteY2" fmla="*/ 573371 h 573371"/>
              <a:gd name="connsiteX3" fmla="*/ 0 w 2181615"/>
              <a:gd name="connsiteY3" fmla="*/ 573371 h 573371"/>
              <a:gd name="connsiteX4" fmla="*/ 408348 w 2181615"/>
              <a:gd name="connsiteY4" fmla="*/ 0 h 573371"/>
              <a:gd name="connsiteX0" fmla="*/ 497995 w 2181615"/>
              <a:gd name="connsiteY0" fmla="*/ 300502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97995 w 2181615"/>
              <a:gd name="connsiteY4" fmla="*/ 300502 h 437590"/>
              <a:gd name="connsiteX0" fmla="*/ 468112 w 2181615"/>
              <a:gd name="connsiteY0" fmla="*/ 7655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68112 w 2181615"/>
              <a:gd name="connsiteY4" fmla="*/ 7655 h 43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615" h="437590">
                <a:moveTo>
                  <a:pt x="468112" y="7655"/>
                </a:moveTo>
                <a:lnTo>
                  <a:pt x="2181615" y="0"/>
                </a:lnTo>
                <a:lnTo>
                  <a:pt x="2181615" y="437590"/>
                </a:lnTo>
                <a:lnTo>
                  <a:pt x="0" y="437590"/>
                </a:lnTo>
                <a:cubicBezTo>
                  <a:pt x="122170" y="234513"/>
                  <a:pt x="238365" y="13508"/>
                  <a:pt x="468112" y="7655"/>
                </a:cubicBezTo>
                <a:close/>
              </a:path>
            </a:pathLst>
          </a:custGeom>
          <a:solidFill>
            <a:srgbClr val="B72A30"/>
          </a:solidFill>
        </p:spPr>
        <p:txBody>
          <a:bodyPr lIns="503999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0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</a:t>
            </a:r>
          </a:p>
          <a:p>
            <a:pPr lvl="0"/>
            <a:r>
              <a:rPr lang="ru-RU" dirty="0"/>
              <a:t>Подтекст</a:t>
            </a:r>
            <a:endParaRPr lang="en-US" dirty="0"/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074DAB16-4251-8F46-A941-4E5DD3BEDC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27015" y="1399233"/>
            <a:ext cx="6020707" cy="437591"/>
          </a:xfrm>
          <a:custGeom>
            <a:avLst/>
            <a:gdLst>
              <a:gd name="connsiteX0" fmla="*/ 0 w 2181615"/>
              <a:gd name="connsiteY0" fmla="*/ 0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0 w 2181615"/>
              <a:gd name="connsiteY4" fmla="*/ 0 h 437590"/>
              <a:gd name="connsiteX0" fmla="*/ 390418 w 2181615"/>
              <a:gd name="connsiteY0" fmla="*/ 0 h 447865"/>
              <a:gd name="connsiteX1" fmla="*/ 2181615 w 2181615"/>
              <a:gd name="connsiteY1" fmla="*/ 10275 h 447865"/>
              <a:gd name="connsiteX2" fmla="*/ 2181615 w 2181615"/>
              <a:gd name="connsiteY2" fmla="*/ 447865 h 447865"/>
              <a:gd name="connsiteX3" fmla="*/ 0 w 2181615"/>
              <a:gd name="connsiteY3" fmla="*/ 447865 h 447865"/>
              <a:gd name="connsiteX4" fmla="*/ 390418 w 2181615"/>
              <a:gd name="connsiteY4" fmla="*/ 0 h 447865"/>
              <a:gd name="connsiteX0" fmla="*/ 390418 w 2181615"/>
              <a:gd name="connsiteY0" fmla="*/ 13631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390418 w 2181615"/>
              <a:gd name="connsiteY4" fmla="*/ 13631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08348 w 2181615"/>
              <a:gd name="connsiteY0" fmla="*/ 0 h 573371"/>
              <a:gd name="connsiteX1" fmla="*/ 2181615 w 2181615"/>
              <a:gd name="connsiteY1" fmla="*/ 135781 h 573371"/>
              <a:gd name="connsiteX2" fmla="*/ 2181615 w 2181615"/>
              <a:gd name="connsiteY2" fmla="*/ 573371 h 573371"/>
              <a:gd name="connsiteX3" fmla="*/ 0 w 2181615"/>
              <a:gd name="connsiteY3" fmla="*/ 573371 h 573371"/>
              <a:gd name="connsiteX4" fmla="*/ 408348 w 2181615"/>
              <a:gd name="connsiteY4" fmla="*/ 0 h 573371"/>
              <a:gd name="connsiteX0" fmla="*/ 497995 w 2181615"/>
              <a:gd name="connsiteY0" fmla="*/ 300502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97995 w 2181615"/>
              <a:gd name="connsiteY4" fmla="*/ 300502 h 437590"/>
              <a:gd name="connsiteX0" fmla="*/ 468112 w 2181615"/>
              <a:gd name="connsiteY0" fmla="*/ 7655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68112 w 2181615"/>
              <a:gd name="connsiteY4" fmla="*/ 7655 h 437590"/>
              <a:gd name="connsiteX0" fmla="*/ 468112 w 5989940"/>
              <a:gd name="connsiteY0" fmla="*/ 7655 h 447638"/>
              <a:gd name="connsiteX1" fmla="*/ 2181615 w 5989940"/>
              <a:gd name="connsiteY1" fmla="*/ 0 h 447638"/>
              <a:gd name="connsiteX2" fmla="*/ 5989940 w 5989940"/>
              <a:gd name="connsiteY2" fmla="*/ 447638 h 447638"/>
              <a:gd name="connsiteX3" fmla="*/ 0 w 5989940"/>
              <a:gd name="connsiteY3" fmla="*/ 437590 h 447638"/>
              <a:gd name="connsiteX4" fmla="*/ 468112 w 5989940"/>
              <a:gd name="connsiteY4" fmla="*/ 7655 h 447638"/>
              <a:gd name="connsiteX0" fmla="*/ 468112 w 5989940"/>
              <a:gd name="connsiteY0" fmla="*/ 0 h 439983"/>
              <a:gd name="connsiteX1" fmla="*/ 5989940 w 5989940"/>
              <a:gd name="connsiteY1" fmla="*/ 22490 h 439983"/>
              <a:gd name="connsiteX2" fmla="*/ 5989940 w 5989940"/>
              <a:gd name="connsiteY2" fmla="*/ 439983 h 439983"/>
              <a:gd name="connsiteX3" fmla="*/ 0 w 5989940"/>
              <a:gd name="connsiteY3" fmla="*/ 429935 h 439983"/>
              <a:gd name="connsiteX4" fmla="*/ 468112 w 5989940"/>
              <a:gd name="connsiteY4" fmla="*/ 0 h 439983"/>
              <a:gd name="connsiteX0" fmla="*/ 468112 w 6030133"/>
              <a:gd name="connsiteY0" fmla="*/ 0 h 439983"/>
              <a:gd name="connsiteX1" fmla="*/ 6030133 w 6030133"/>
              <a:gd name="connsiteY1" fmla="*/ 153118 h 439983"/>
              <a:gd name="connsiteX2" fmla="*/ 5989940 w 6030133"/>
              <a:gd name="connsiteY2" fmla="*/ 439983 h 439983"/>
              <a:gd name="connsiteX3" fmla="*/ 0 w 6030133"/>
              <a:gd name="connsiteY3" fmla="*/ 429935 h 439983"/>
              <a:gd name="connsiteX4" fmla="*/ 468112 w 6030133"/>
              <a:gd name="connsiteY4" fmla="*/ 0 h 439983"/>
              <a:gd name="connsiteX0" fmla="*/ 468112 w 6040182"/>
              <a:gd name="connsiteY0" fmla="*/ 27752 h 467735"/>
              <a:gd name="connsiteX1" fmla="*/ 6040182 w 6040182"/>
              <a:gd name="connsiteY1" fmla="*/ 0 h 467735"/>
              <a:gd name="connsiteX2" fmla="*/ 5989940 w 6040182"/>
              <a:gd name="connsiteY2" fmla="*/ 467735 h 467735"/>
              <a:gd name="connsiteX3" fmla="*/ 0 w 6040182"/>
              <a:gd name="connsiteY3" fmla="*/ 457687 h 467735"/>
              <a:gd name="connsiteX4" fmla="*/ 468112 w 6040182"/>
              <a:gd name="connsiteY4" fmla="*/ 27752 h 467735"/>
              <a:gd name="connsiteX0" fmla="*/ 468112 w 6030133"/>
              <a:gd name="connsiteY0" fmla="*/ 0 h 439983"/>
              <a:gd name="connsiteX1" fmla="*/ 6030133 w 6030133"/>
              <a:gd name="connsiteY1" fmla="*/ 2393 h 439983"/>
              <a:gd name="connsiteX2" fmla="*/ 5989940 w 6030133"/>
              <a:gd name="connsiteY2" fmla="*/ 439983 h 439983"/>
              <a:gd name="connsiteX3" fmla="*/ 0 w 6030133"/>
              <a:gd name="connsiteY3" fmla="*/ 429935 h 439983"/>
              <a:gd name="connsiteX4" fmla="*/ 468112 w 6030133"/>
              <a:gd name="connsiteY4" fmla="*/ 0 h 439983"/>
              <a:gd name="connsiteX0" fmla="*/ 468112 w 6030133"/>
              <a:gd name="connsiteY0" fmla="*/ 7655 h 447638"/>
              <a:gd name="connsiteX1" fmla="*/ 6030133 w 6030133"/>
              <a:gd name="connsiteY1" fmla="*/ 0 h 447638"/>
              <a:gd name="connsiteX2" fmla="*/ 5989940 w 6030133"/>
              <a:gd name="connsiteY2" fmla="*/ 447638 h 447638"/>
              <a:gd name="connsiteX3" fmla="*/ 0 w 6030133"/>
              <a:gd name="connsiteY3" fmla="*/ 437590 h 447638"/>
              <a:gd name="connsiteX4" fmla="*/ 468112 w 6030133"/>
              <a:gd name="connsiteY4" fmla="*/ 7655 h 447638"/>
              <a:gd name="connsiteX0" fmla="*/ 468112 w 6060278"/>
              <a:gd name="connsiteY0" fmla="*/ 7655 h 447638"/>
              <a:gd name="connsiteX1" fmla="*/ 6030133 w 6060278"/>
              <a:gd name="connsiteY1" fmla="*/ 0 h 447638"/>
              <a:gd name="connsiteX2" fmla="*/ 6060278 w 6060278"/>
              <a:gd name="connsiteY2" fmla="*/ 447638 h 447638"/>
              <a:gd name="connsiteX3" fmla="*/ 0 w 6060278"/>
              <a:gd name="connsiteY3" fmla="*/ 437590 h 447638"/>
              <a:gd name="connsiteX4" fmla="*/ 468112 w 6060278"/>
              <a:gd name="connsiteY4" fmla="*/ 7655 h 447638"/>
              <a:gd name="connsiteX0" fmla="*/ 468112 w 6030133"/>
              <a:gd name="connsiteY0" fmla="*/ 7655 h 457686"/>
              <a:gd name="connsiteX1" fmla="*/ 6030133 w 6030133"/>
              <a:gd name="connsiteY1" fmla="*/ 0 h 457686"/>
              <a:gd name="connsiteX2" fmla="*/ 6020085 w 6030133"/>
              <a:gd name="connsiteY2" fmla="*/ 457686 h 457686"/>
              <a:gd name="connsiteX3" fmla="*/ 0 w 6030133"/>
              <a:gd name="connsiteY3" fmla="*/ 437590 h 457686"/>
              <a:gd name="connsiteX4" fmla="*/ 468112 w 6030133"/>
              <a:gd name="connsiteY4" fmla="*/ 7655 h 457686"/>
              <a:gd name="connsiteX0" fmla="*/ 468112 w 6050230"/>
              <a:gd name="connsiteY0" fmla="*/ 7655 h 437590"/>
              <a:gd name="connsiteX1" fmla="*/ 6030133 w 6050230"/>
              <a:gd name="connsiteY1" fmla="*/ 0 h 437590"/>
              <a:gd name="connsiteX2" fmla="*/ 6050230 w 6050230"/>
              <a:gd name="connsiteY2" fmla="*/ 437589 h 437590"/>
              <a:gd name="connsiteX3" fmla="*/ 0 w 6050230"/>
              <a:gd name="connsiteY3" fmla="*/ 437590 h 437590"/>
              <a:gd name="connsiteX4" fmla="*/ 468112 w 6050230"/>
              <a:gd name="connsiteY4" fmla="*/ 7655 h 437590"/>
              <a:gd name="connsiteX0" fmla="*/ 468112 w 6030133"/>
              <a:gd name="connsiteY0" fmla="*/ 7655 h 447637"/>
              <a:gd name="connsiteX1" fmla="*/ 6030133 w 6030133"/>
              <a:gd name="connsiteY1" fmla="*/ 0 h 447637"/>
              <a:gd name="connsiteX2" fmla="*/ 6020085 w 6030133"/>
              <a:gd name="connsiteY2" fmla="*/ 447637 h 447637"/>
              <a:gd name="connsiteX3" fmla="*/ 0 w 6030133"/>
              <a:gd name="connsiteY3" fmla="*/ 437590 h 447637"/>
              <a:gd name="connsiteX4" fmla="*/ 468112 w 6030133"/>
              <a:gd name="connsiteY4" fmla="*/ 7655 h 447637"/>
              <a:gd name="connsiteX0" fmla="*/ 468112 w 6025420"/>
              <a:gd name="connsiteY0" fmla="*/ 2942 h 442924"/>
              <a:gd name="connsiteX1" fmla="*/ 6025420 w 6025420"/>
              <a:gd name="connsiteY1" fmla="*/ 0 h 442924"/>
              <a:gd name="connsiteX2" fmla="*/ 6020085 w 6025420"/>
              <a:gd name="connsiteY2" fmla="*/ 442924 h 442924"/>
              <a:gd name="connsiteX3" fmla="*/ 0 w 6025420"/>
              <a:gd name="connsiteY3" fmla="*/ 432877 h 442924"/>
              <a:gd name="connsiteX4" fmla="*/ 468112 w 6025420"/>
              <a:gd name="connsiteY4" fmla="*/ 2942 h 442924"/>
              <a:gd name="connsiteX0" fmla="*/ 468112 w 6020707"/>
              <a:gd name="connsiteY0" fmla="*/ 0 h 439982"/>
              <a:gd name="connsiteX1" fmla="*/ 6020707 w 6020707"/>
              <a:gd name="connsiteY1" fmla="*/ 6485 h 439982"/>
              <a:gd name="connsiteX2" fmla="*/ 6020085 w 6020707"/>
              <a:gd name="connsiteY2" fmla="*/ 439982 h 439982"/>
              <a:gd name="connsiteX3" fmla="*/ 0 w 6020707"/>
              <a:gd name="connsiteY3" fmla="*/ 429935 h 439982"/>
              <a:gd name="connsiteX4" fmla="*/ 468112 w 6020707"/>
              <a:gd name="connsiteY4" fmla="*/ 0 h 439982"/>
              <a:gd name="connsiteX0" fmla="*/ 468112 w 6020707"/>
              <a:gd name="connsiteY0" fmla="*/ 0 h 439982"/>
              <a:gd name="connsiteX1" fmla="*/ 6020707 w 6020707"/>
              <a:gd name="connsiteY1" fmla="*/ 129033 h 439982"/>
              <a:gd name="connsiteX2" fmla="*/ 6020085 w 6020707"/>
              <a:gd name="connsiteY2" fmla="*/ 439982 h 439982"/>
              <a:gd name="connsiteX3" fmla="*/ 0 w 6020707"/>
              <a:gd name="connsiteY3" fmla="*/ 429935 h 439982"/>
              <a:gd name="connsiteX4" fmla="*/ 468112 w 6020707"/>
              <a:gd name="connsiteY4" fmla="*/ 0 h 439982"/>
              <a:gd name="connsiteX0" fmla="*/ 468112 w 6020092"/>
              <a:gd name="connsiteY0" fmla="*/ 0 h 439982"/>
              <a:gd name="connsiteX1" fmla="*/ 5690769 w 6020092"/>
              <a:gd name="connsiteY1" fmla="*/ 251581 h 439982"/>
              <a:gd name="connsiteX2" fmla="*/ 6020085 w 6020092"/>
              <a:gd name="connsiteY2" fmla="*/ 439982 h 439982"/>
              <a:gd name="connsiteX3" fmla="*/ 0 w 6020092"/>
              <a:gd name="connsiteY3" fmla="*/ 429935 h 439982"/>
              <a:gd name="connsiteX4" fmla="*/ 468112 w 6020092"/>
              <a:gd name="connsiteY4" fmla="*/ 0 h 439982"/>
              <a:gd name="connsiteX0" fmla="*/ 468112 w 6020707"/>
              <a:gd name="connsiteY0" fmla="*/ 7656 h 447638"/>
              <a:gd name="connsiteX1" fmla="*/ 6020707 w 6020707"/>
              <a:gd name="connsiteY1" fmla="*/ 0 h 447638"/>
              <a:gd name="connsiteX2" fmla="*/ 6020085 w 6020707"/>
              <a:gd name="connsiteY2" fmla="*/ 447638 h 447638"/>
              <a:gd name="connsiteX3" fmla="*/ 0 w 6020707"/>
              <a:gd name="connsiteY3" fmla="*/ 437591 h 447638"/>
              <a:gd name="connsiteX4" fmla="*/ 468112 w 6020707"/>
              <a:gd name="connsiteY4" fmla="*/ 7656 h 447638"/>
              <a:gd name="connsiteX0" fmla="*/ 468112 w 6020707"/>
              <a:gd name="connsiteY0" fmla="*/ 7656 h 437591"/>
              <a:gd name="connsiteX1" fmla="*/ 6020707 w 6020707"/>
              <a:gd name="connsiteY1" fmla="*/ 0 h 437591"/>
              <a:gd name="connsiteX2" fmla="*/ 5779702 w 6020707"/>
              <a:gd name="connsiteY2" fmla="*/ 263816 h 437591"/>
              <a:gd name="connsiteX3" fmla="*/ 0 w 6020707"/>
              <a:gd name="connsiteY3" fmla="*/ 437591 h 437591"/>
              <a:gd name="connsiteX4" fmla="*/ 468112 w 6020707"/>
              <a:gd name="connsiteY4" fmla="*/ 7656 h 437591"/>
              <a:gd name="connsiteX0" fmla="*/ 468112 w 6020707"/>
              <a:gd name="connsiteY0" fmla="*/ 7656 h 437591"/>
              <a:gd name="connsiteX1" fmla="*/ 6020707 w 6020707"/>
              <a:gd name="connsiteY1" fmla="*/ 0 h 437591"/>
              <a:gd name="connsiteX2" fmla="*/ 6020085 w 6020707"/>
              <a:gd name="connsiteY2" fmla="*/ 433499 h 437591"/>
              <a:gd name="connsiteX3" fmla="*/ 0 w 6020707"/>
              <a:gd name="connsiteY3" fmla="*/ 437591 h 437591"/>
              <a:gd name="connsiteX4" fmla="*/ 468112 w 6020707"/>
              <a:gd name="connsiteY4" fmla="*/ 7656 h 437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20707" h="437591">
                <a:moveTo>
                  <a:pt x="468112" y="7656"/>
                </a:moveTo>
                <a:lnTo>
                  <a:pt x="6020707" y="0"/>
                </a:lnTo>
                <a:cubicBezTo>
                  <a:pt x="6018929" y="147641"/>
                  <a:pt x="6021863" y="285858"/>
                  <a:pt x="6020085" y="433499"/>
                </a:cubicBezTo>
                <a:lnTo>
                  <a:pt x="0" y="437591"/>
                </a:lnTo>
                <a:cubicBezTo>
                  <a:pt x="122170" y="234514"/>
                  <a:pt x="238365" y="13509"/>
                  <a:pt x="468112" y="7656"/>
                </a:cubicBezTo>
                <a:close/>
              </a:path>
            </a:pathLst>
          </a:custGeom>
          <a:solidFill>
            <a:srgbClr val="B72A30"/>
          </a:solidFill>
        </p:spPr>
        <p:txBody>
          <a:bodyPr lIns="503999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0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</a:t>
            </a:r>
          </a:p>
          <a:p>
            <a:pPr lvl="0"/>
            <a:r>
              <a:rPr lang="ru-RU" dirty="0"/>
              <a:t>Подтекст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7F6C5E2-1F0B-B745-9512-E68FEF43F9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743673" y="1988566"/>
            <a:ext cx="2770217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Picture Placeholder 18">
            <a:extLst>
              <a:ext uri="{FF2B5EF4-FFF2-40B4-BE49-F238E27FC236}">
                <a16:creationId xmlns:a16="http://schemas.microsoft.com/office/drawing/2014/main" id="{C9CC54BC-73C7-F04F-84BB-DDDB2DD7455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520714" y="2994822"/>
            <a:ext cx="4993176" cy="2808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1194107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стой текст в 1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0D3E006-8123-9E4E-8351-F7BB08108CBD}"/>
              </a:ext>
            </a:extLst>
          </p:cNvPr>
          <p:cNvSpPr/>
          <p:nvPr userDrawn="1"/>
        </p:nvSpPr>
        <p:spPr>
          <a:xfrm>
            <a:off x="0" y="2307771"/>
            <a:ext cx="12192000" cy="45502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E3B5EF5-BD23-594B-9826-CA7C8EA04F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81467" y="1842738"/>
            <a:ext cx="5332281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F4CE892D-6E2C-FE45-A5FC-DE4DC72CC2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81468" y="2885930"/>
            <a:ext cx="8692446" cy="334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4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Текстовый блок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437E832-CC2D-B24F-B790-F32B4C0D9F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923783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стой текст в 2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0D3E006-8123-9E4E-8351-F7BB08108CBD}"/>
              </a:ext>
            </a:extLst>
          </p:cNvPr>
          <p:cNvSpPr/>
          <p:nvPr userDrawn="1"/>
        </p:nvSpPr>
        <p:spPr>
          <a:xfrm>
            <a:off x="0" y="2307771"/>
            <a:ext cx="12192000" cy="45502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E3B5EF5-BD23-594B-9826-CA7C8EA04F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81467" y="1842738"/>
            <a:ext cx="5332281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F4CE892D-6E2C-FE45-A5FC-DE4DC72CC2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81468" y="2885930"/>
            <a:ext cx="4060876" cy="334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4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Текстовый блок</a:t>
            </a:r>
            <a:r>
              <a:rPr lang="en-US" dirty="0"/>
              <a:t> 1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AFA8935B-507F-BE4B-A76C-B11B7C88C7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55886" y="2885930"/>
            <a:ext cx="4060876" cy="334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4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Текстовый блок</a:t>
            </a:r>
            <a:r>
              <a:rPr lang="en-US" dirty="0"/>
              <a:t> 2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437E832-CC2D-B24F-B790-F32B4C0D9F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7831414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5D0EC72-037A-D84B-9370-5A276788DAE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36842" y="1098973"/>
            <a:ext cx="9437071" cy="53083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AE7311BA-4BCF-EE45-8307-840822E807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794598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Лог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26D0518-1F0D-8749-975F-BD1FD1ED39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7991882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3FE4597-6E55-114E-913C-4DF284423F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81468" y="1812758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 i="0" cap="all" baseline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Название таблицы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9FDBDFE0-17C1-CA4C-B894-157E7B3005F0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1681468" y="2401347"/>
            <a:ext cx="9351962" cy="2933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Таблица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B838068C-D8FA-1149-9DE7-F4779F9AA3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81468" y="5680919"/>
            <a:ext cx="4060876" cy="69582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4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F33B177-5E7E-404B-BBFA-1F7D4EB4B7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11990727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3FE4597-6E55-114E-913C-4DF284423F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81468" y="1812758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 i="0" cap="all" baseline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Название графика</a:t>
            </a:r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4CC89A4-8558-9342-8A6C-61D1AA1D9C33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681468" y="2441741"/>
            <a:ext cx="3852862" cy="34655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График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83907B7-B73F-D646-9CEE-D2FB6DBF0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62542" y="1812758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 i="0" cap="all" baseline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Название графика</a:t>
            </a:r>
          </a:p>
        </p:txBody>
      </p:sp>
      <p:sp>
        <p:nvSpPr>
          <p:cNvPr id="11" name="Chart Placeholder 7">
            <a:extLst>
              <a:ext uri="{FF2B5EF4-FFF2-40B4-BE49-F238E27FC236}">
                <a16:creationId xmlns:a16="http://schemas.microsoft.com/office/drawing/2014/main" id="{3821C10A-2216-0C44-AC23-98B3E8A330C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6662542" y="2441741"/>
            <a:ext cx="3852862" cy="34655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График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C538B2B0-A20E-2D4C-8F43-99DA75CFF6F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803030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з напол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956A8F9-62AE-6F4A-B378-26565605A5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8714255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5CD45-0997-9D47-A2AE-ACFA951D39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2B061C-2B2B-AD4B-8708-CE9CCA07BB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713" y="920975"/>
            <a:ext cx="2534533" cy="9694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3B6B5E-891C-1640-8ED1-B0E1D827BCAD}"/>
              </a:ext>
            </a:extLst>
          </p:cNvPr>
          <p:cNvSpPr txBox="1"/>
          <p:nvPr userDrawn="1"/>
        </p:nvSpPr>
        <p:spPr>
          <a:xfrm>
            <a:off x="957941" y="4120470"/>
            <a:ext cx="23519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115114, Москва,</a:t>
            </a:r>
          </a:p>
          <a:p>
            <a:r>
              <a:rPr lang="ru-RU" sz="12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Дербеневская</a:t>
            </a:r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 наб., </a:t>
            </a:r>
          </a:p>
          <a:p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д.11, корпус «</a:t>
            </a:r>
            <a:r>
              <a:rPr lang="ru-RU" sz="12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A</a:t>
            </a:r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», офис 412</a:t>
            </a:r>
          </a:p>
          <a:p>
            <a:endParaRPr lang="ru-RU" sz="1200" spc="50" dirty="0">
              <a:solidFill>
                <a:schemeClr val="tx1">
                  <a:lumMod val="85000"/>
                  <a:lumOff val="15000"/>
                </a:schemeClr>
              </a:solidFill>
              <a:latin typeface="Montserrat Medium" pitchFamily="2" charset="77"/>
            </a:endParaRPr>
          </a:p>
          <a:p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+7 (495) 913-6771</a:t>
            </a:r>
          </a:p>
          <a:p>
            <a:r>
              <a:rPr lang="ru-RU" sz="12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info@ramax.ru</a:t>
            </a:r>
            <a:endParaRPr lang="ru-RU" sz="1200" spc="50" dirty="0">
              <a:solidFill>
                <a:schemeClr val="tx1">
                  <a:lumMod val="85000"/>
                  <a:lumOff val="15000"/>
                </a:schemeClr>
              </a:solidFill>
              <a:latin typeface="Montserrat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90548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Розничная торговл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C90F758-DEA8-2748-95C3-6B2D971377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1254187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Производств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C19D1F5-82F0-0846-97E3-71126EED1E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3994485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Ба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7D4EC23-320B-8348-897F-39D99DED6A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123964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Телекоммуникац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C4BC998-5C2C-5F41-8089-C518F05EE0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290646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Нефть и Га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AEAE3BE-8726-5941-9500-BBED020341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4068066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Металлург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5BA79BD-1F90-BF4F-A3C6-830F60B65B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3986198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Ави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1556399-B43C-3D4D-8199-BEFC9C3F9B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2205592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0498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4" r:id="rId14"/>
    <p:sldLayoutId id="2147483666" r:id="rId15"/>
    <p:sldLayoutId id="2147483669" r:id="rId16"/>
    <p:sldLayoutId id="2147483668" r:id="rId17"/>
    <p:sldLayoutId id="2147483675" r:id="rId18"/>
    <p:sldLayoutId id="2147483665" r:id="rId19"/>
    <p:sldLayoutId id="2147483667" r:id="rId20"/>
    <p:sldLayoutId id="2147483670" r:id="rId21"/>
    <p:sldLayoutId id="2147483672" r:id="rId22"/>
    <p:sldLayoutId id="2147483671" r:id="rId2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9.emf"/><Relationship Id="rId7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10" Type="http://schemas.openxmlformats.org/officeDocument/2006/relationships/image" Target="../media/image34.emf"/><Relationship Id="rId4" Type="http://schemas.openxmlformats.org/officeDocument/2006/relationships/image" Target="../media/image20.emf"/><Relationship Id="rId9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Команда 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Тут татары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537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C202975-7396-4F8B-ACDA-E740EB5724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Состав команды и цель участия</a:t>
            </a:r>
          </a:p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9007B9-1153-475E-946B-7D4073F4B3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sz="1400" b="1" dirty="0"/>
              <a:t> </a:t>
            </a:r>
            <a:r>
              <a:rPr lang="ru-RU" sz="1400" b="1" dirty="0" err="1"/>
              <a:t>Аганов</a:t>
            </a:r>
            <a:r>
              <a:rPr lang="ru-RU" sz="1400" b="1" dirty="0"/>
              <a:t> Артур</a:t>
            </a:r>
          </a:p>
          <a:p>
            <a:pPr marL="171450" indent="-171450">
              <a:buFontTx/>
              <a:buChar char="-"/>
            </a:pPr>
            <a:r>
              <a:rPr lang="ru-RU" sz="1400" b="1" dirty="0"/>
              <a:t> Муратов Амир</a:t>
            </a:r>
            <a:endParaRPr lang="en-US" sz="1400" b="1" dirty="0"/>
          </a:p>
          <a:p>
            <a:pPr marL="171450" indent="-171450">
              <a:buFontTx/>
              <a:buChar char="-"/>
            </a:pPr>
            <a:r>
              <a:rPr lang="ru-RU" sz="1400" b="1" dirty="0"/>
              <a:t> </a:t>
            </a:r>
            <a:r>
              <a:rPr lang="ru-RU" sz="1400" b="1" dirty="0" err="1"/>
              <a:t>Шайхутдинов</a:t>
            </a:r>
            <a:r>
              <a:rPr lang="ru-RU" sz="1400" b="1" dirty="0"/>
              <a:t> Тимур</a:t>
            </a:r>
          </a:p>
          <a:p>
            <a:pPr marL="171450" indent="-171450">
              <a:buFontTx/>
              <a:buChar char="-"/>
            </a:pPr>
            <a:endParaRPr lang="ru-RU" sz="1400" dirty="0"/>
          </a:p>
          <a:p>
            <a:endParaRPr lang="ru-RU" sz="1400" dirty="0"/>
          </a:p>
          <a:p>
            <a:r>
              <a:rPr lang="ru-RU" sz="1400" b="1" dirty="0"/>
              <a:t>     Цель участия</a:t>
            </a:r>
            <a:r>
              <a:rPr lang="ru-RU" sz="1400" dirty="0"/>
              <a:t>:</a:t>
            </a:r>
          </a:p>
          <a:p>
            <a:r>
              <a:rPr lang="ru-RU" sz="1400" dirty="0"/>
              <a:t>    применить свои способности в решении практической задачи из сферы торговли, таким образом расширяя собственные профессиональные компетенции и, возможно, помочь в улучшении уже существующего решения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Тут татары</a:t>
            </a:r>
          </a:p>
        </p:txBody>
      </p:sp>
      <p:sp>
        <p:nvSpPr>
          <p:cNvPr id="8" name="Номер слайда 1">
            <a:extLst>
              <a:ext uri="{FF2B5EF4-FFF2-40B4-BE49-F238E27FC236}">
                <a16:creationId xmlns:a16="http://schemas.microsoft.com/office/drawing/2014/main" id="{C7978772-8BE3-4FAF-B637-F84B9B99B3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</p:spPr>
        <p:txBody>
          <a:bodyPr/>
          <a:lstStyle/>
          <a:p>
            <a:fld id="{84CCBD01-1A70-E840-B197-CBBAFB214687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7" name="Picture 55">
            <a:extLst>
              <a:ext uri="{FF2B5EF4-FFF2-40B4-BE49-F238E27FC236}">
                <a16:creationId xmlns:a16="http://schemas.microsoft.com/office/drawing/2014/main" id="{4C583D13-BE00-4A7E-8B12-AFE235867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258" y="2830564"/>
            <a:ext cx="373656" cy="373656"/>
          </a:xfrm>
          <a:prstGeom prst="rect">
            <a:avLst/>
          </a:prstGeom>
        </p:spPr>
      </p:pic>
      <p:pic>
        <p:nvPicPr>
          <p:cNvPr id="9" name="Picture 55">
            <a:extLst>
              <a:ext uri="{FF2B5EF4-FFF2-40B4-BE49-F238E27FC236}">
                <a16:creationId xmlns:a16="http://schemas.microsoft.com/office/drawing/2014/main" id="{A22031DE-630C-4D7C-B201-EF8A58AAA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258" y="3138165"/>
            <a:ext cx="373656" cy="373656"/>
          </a:xfrm>
          <a:prstGeom prst="rect">
            <a:avLst/>
          </a:prstGeom>
        </p:spPr>
      </p:pic>
      <p:pic>
        <p:nvPicPr>
          <p:cNvPr id="10" name="Picture 55">
            <a:extLst>
              <a:ext uri="{FF2B5EF4-FFF2-40B4-BE49-F238E27FC236}">
                <a16:creationId xmlns:a16="http://schemas.microsoft.com/office/drawing/2014/main" id="{8B3080DC-4F72-40F8-BDDE-29D86D829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258" y="3445765"/>
            <a:ext cx="373656" cy="373656"/>
          </a:xfrm>
          <a:prstGeom prst="rect">
            <a:avLst/>
          </a:prstGeom>
        </p:spPr>
      </p:pic>
      <p:pic>
        <p:nvPicPr>
          <p:cNvPr id="11" name="Picture 70">
            <a:extLst>
              <a:ext uri="{FF2B5EF4-FFF2-40B4-BE49-F238E27FC236}">
                <a16:creationId xmlns:a16="http://schemas.microsoft.com/office/drawing/2014/main" id="{BDE20512-8B83-44E0-9423-93416D173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3028" y="4466341"/>
            <a:ext cx="391886" cy="39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441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CCBD01-1A70-E840-B197-CBBAFB214687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b="1" dirty="0"/>
              <a:t>Задача</a:t>
            </a:r>
            <a:endParaRPr lang="ru-RU" sz="2000" b="1" dirty="0"/>
          </a:p>
          <a:p>
            <a:endParaRPr lang="ru-RU" sz="11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Текст 9">
                <a:extLst>
                  <a:ext uri="{FF2B5EF4-FFF2-40B4-BE49-F238E27FC236}">
                    <a16:creationId xmlns:a16="http://schemas.microsoft.com/office/drawing/2014/main" id="{58E679F7-172E-4724-958E-F0E9A9D00BE4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>
              <a:xfrm>
                <a:off x="1681467" y="2858542"/>
                <a:ext cx="8692446" cy="3346428"/>
              </a:xfrm>
            </p:spPr>
            <p:txBody>
              <a:bodyPr/>
              <a:lstStyle/>
              <a:p>
                <a:r>
                  <a:rPr lang="en-US" sz="1600" b="1" dirty="0"/>
                  <a:t>n</a:t>
                </a:r>
                <a:r>
                  <a:rPr lang="en-US" sz="1600" dirty="0"/>
                  <a:t> = 204 – </a:t>
                </a:r>
                <a:r>
                  <a:rPr lang="ru-RU" sz="1600" dirty="0"/>
                  <a:t>торговые точки(ТТ) (расписание, время посещения)</a:t>
                </a:r>
              </a:p>
              <a:p>
                <a:r>
                  <a:rPr lang="en-US" sz="1600" b="1" dirty="0"/>
                  <a:t>k</a:t>
                </a:r>
                <a:r>
                  <a:rPr lang="en-US" sz="1600" dirty="0"/>
                  <a:t> = 14 – </a:t>
                </a:r>
                <a:r>
                  <a:rPr lang="ru-RU" sz="1600" dirty="0"/>
                  <a:t>торговые представители(ТП)</a:t>
                </a:r>
              </a:p>
              <a:p>
                <a:r>
                  <a:rPr lang="en-US" sz="1600" b="1" dirty="0" err="1"/>
                  <a:t>dist</a:t>
                </a:r>
                <a:r>
                  <a:rPr lang="en-US" sz="1600" b="1" dirty="0"/>
                  <a:t>[</a:t>
                </a:r>
                <a:r>
                  <a:rPr lang="en-US" sz="1600" b="1" dirty="0" err="1"/>
                  <a:t>i</a:t>
                </a:r>
                <a:r>
                  <a:rPr lang="en-US" sz="1600" b="1" dirty="0"/>
                  <a:t>][j] </a:t>
                </a:r>
                <a:r>
                  <a:rPr lang="en-US" sz="1600" dirty="0"/>
                  <a:t>– </a:t>
                </a:r>
                <a:r>
                  <a:rPr lang="ru-RU" sz="1600" dirty="0"/>
                  <a:t>расстояние между </a:t>
                </a:r>
                <a:r>
                  <a:rPr lang="ru-RU" sz="1600" b="1" dirty="0"/>
                  <a:t>ТТ</a:t>
                </a:r>
                <a:r>
                  <a:rPr lang="en-US" sz="1600" b="1" baseline="-25000" dirty="0" err="1"/>
                  <a:t>i</a:t>
                </a:r>
                <a:r>
                  <a:rPr lang="en-US" sz="1600" b="1" dirty="0"/>
                  <a:t> </a:t>
                </a:r>
                <a:r>
                  <a:rPr lang="ru-RU" sz="1600" dirty="0"/>
                  <a:t>и </a:t>
                </a:r>
                <a:r>
                  <a:rPr lang="ru-RU" sz="1600" b="1" dirty="0"/>
                  <a:t>ТТ</a:t>
                </a:r>
                <a:r>
                  <a:rPr lang="en-US" sz="1600" b="1" baseline="-25000" dirty="0"/>
                  <a:t>j</a:t>
                </a:r>
              </a:p>
              <a:p>
                <a:r>
                  <a:rPr lang="ru-RU" sz="1600" dirty="0"/>
                  <a:t>Время посещения </a:t>
                </a:r>
                <a:r>
                  <a:rPr lang="ru-RU" sz="1600" dirty="0">
                    <a:sym typeface="Symbol" panose="05050102010706020507" pitchFamily="18" charset="2"/>
                  </a:rPr>
                  <a:t> </a:t>
                </a:r>
                <a:r>
                  <a:rPr lang="ru-RU" sz="1600" dirty="0"/>
                  <a:t>5 часов</a:t>
                </a:r>
              </a:p>
              <a:p>
                <a:r>
                  <a:rPr lang="ru-RU" sz="1600" dirty="0"/>
                  <a:t>Время работы </a:t>
                </a:r>
                <a:r>
                  <a:rPr lang="ru-RU" sz="1600" dirty="0">
                    <a:sym typeface="Symbol" panose="05050102010706020507" pitchFamily="18" charset="2"/>
                  </a:rPr>
                  <a:t> </a:t>
                </a:r>
                <a:r>
                  <a:rPr lang="ru-RU" sz="1600" dirty="0"/>
                  <a:t>9,5 часов</a:t>
                </a:r>
              </a:p>
              <a:p>
                <a:r>
                  <a:rPr lang="en-US" sz="1600" b="1" dirty="0" err="1"/>
                  <a:t>n</a:t>
                </a:r>
                <a:r>
                  <a:rPr lang="en-US" sz="1600" b="1" baseline="30000" dirty="0" err="1"/>
                  <a:t>k</a:t>
                </a:r>
                <a:r>
                  <a:rPr lang="en-US" sz="1600" dirty="0"/>
                  <a:t> </a:t>
                </a:r>
                <a:r>
                  <a:rPr lang="ru-RU" sz="1600" dirty="0"/>
                  <a:t>вариантов ТТ</a:t>
                </a:r>
                <a:r>
                  <a:rPr lang="ru-RU" sz="1600" dirty="0">
                    <a:sym typeface="Symbol" panose="05050102010706020507" pitchFamily="18" charset="2"/>
                  </a:rPr>
                  <a:t></a:t>
                </a:r>
                <a:r>
                  <a:rPr lang="ru-RU" sz="1600" dirty="0"/>
                  <a:t>ТП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ru-RU" sz="160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b="0" i="1" smtClean="0">
                        <a:latin typeface="Cambria Math" panose="02040503050406030204" pitchFamily="18" charset="0"/>
                      </a:rPr>
                      <m:t>!</m:t>
                    </m:r>
                  </m:oMath>
                </a14:m>
                <a:r>
                  <a:rPr lang="ru-RU" sz="1600" dirty="0"/>
                  <a:t> вариантов обхода ТП по ТТ</a:t>
                </a:r>
              </a:p>
              <a:p>
                <a14:m>
                  <m:oMath xmlns:m="http://schemas.openxmlformats.org/officeDocument/2006/math">
                    <m:r>
                      <a:rPr lang="ru-RU" sz="160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ru-RU" sz="1600" i="1" smtClean="0">
                        <a:latin typeface="Cambria Math" panose="02040503050406030204" pitchFamily="18" charset="0"/>
                      </a:rPr>
                      <m:t>=</m:t>
                    </m:r>
                    <m:limLow>
                      <m:limLowPr>
                        <m:ctrlPr>
                          <a:rPr lang="ru-RU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ru-RU" sz="1600" i="1" smtClean="0">
                            <a:latin typeface="Cambria Math" panose="02040503050406030204" pitchFamily="18" charset="0"/>
                          </a:rPr>
                          <m:t>max</m:t>
                        </m:r>
                      </m:e>
                      <m:lim>
                        <m:r>
                          <a:rPr lang="ru-RU" sz="1600" i="1" smtClean="0">
                            <a:latin typeface="Cambria Math" panose="02040503050406030204" pitchFamily="18" charset="0"/>
                          </a:rPr>
                          <m:t>ⅈ</m:t>
                        </m:r>
                      </m:lim>
                    </m:limLow>
                    <m:sSub>
                      <m:sSubPr>
                        <m:ctrlPr>
                          <a:rPr lang="ru-RU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ru-RU" sz="160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sz="16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ru-RU" sz="1600" i="1" dirty="0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ru-RU" sz="1600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1600" i="1" dirty="0">
                            <a:latin typeface="Cambria Math" panose="02040503050406030204" pitchFamily="18" charset="0"/>
                          </a:rPr>
                          <m:t>𝑑𝑘𝑓</m:t>
                        </m:r>
                      </m:e>
                    </m:d>
                  </m:oMath>
                </a14:m>
                <a:r>
                  <a:rPr lang="ru-RU" sz="1600" dirty="0"/>
                  <a:t> - валидация</a:t>
                </a:r>
              </a:p>
              <a:p>
                <a:endParaRPr lang="ru-RU" dirty="0"/>
              </a:p>
            </p:txBody>
          </p:sp>
        </mc:Choice>
        <mc:Fallback>
          <p:sp>
            <p:nvSpPr>
              <p:cNvPr id="10" name="Текст 9">
                <a:extLst>
                  <a:ext uri="{FF2B5EF4-FFF2-40B4-BE49-F238E27FC236}">
                    <a16:creationId xmlns:a16="http://schemas.microsoft.com/office/drawing/2014/main" id="{58E679F7-172E-4724-958E-F0E9A9D00BE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xfrm>
                <a:off x="1681467" y="2858542"/>
                <a:ext cx="8692446" cy="3346428"/>
              </a:xfrm>
              <a:blipFill>
                <a:blip r:embed="rId2"/>
                <a:stretch>
                  <a:fillRect l="-421" t="-12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Тут татары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CADF761-30E0-4032-BB9F-722207A58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554" y="1651331"/>
            <a:ext cx="674914" cy="67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30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CCBD01-1A70-E840-B197-CBBAFB214687}" type="slidenum">
              <a:rPr lang="ru-RU" smtClean="0"/>
              <a:pPr/>
              <a:t>4</a:t>
            </a:fld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E44A21-AA75-4F68-BB9E-C6FE4A95A5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Решение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Текст 3">
                <a:extLst>
                  <a:ext uri="{FF2B5EF4-FFF2-40B4-BE49-F238E27FC236}">
                    <a16:creationId xmlns:a16="http://schemas.microsoft.com/office/drawing/2014/main" id="{C94B7092-568A-4433-A616-2EBCA48C610F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>
              <a:xfrm>
                <a:off x="852118" y="3660335"/>
                <a:ext cx="8692446" cy="3346428"/>
              </a:xfrm>
            </p:spPr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ru-RU" sz="1600" i="1" smtClean="0">
                        <a:latin typeface="Cambria Math" panose="02040503050406030204" pitchFamily="18" charset="0"/>
                      </a:rPr>
                      <m:t>О</m:t>
                    </m:r>
                    <m:d>
                      <m:dPr>
                        <m:ctrlPr>
                          <a:rPr lang="ru-RU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ru-RU" sz="160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ru-RU" sz="160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ru-RU" sz="160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</m:sSup>
                        <m:r>
                          <a:rPr lang="ru-RU" sz="160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ru-RU" sz="1600" b="0" i="1" smtClean="0">
                            <a:latin typeface="Cambria Math" panose="02040503050406030204" pitchFamily="18" charset="0"/>
                          </a:rPr>
                          <m:t>!</m:t>
                        </m:r>
                        <m:r>
                          <a:rPr lang="ru-RU" sz="1600" i="1" smtClean="0">
                            <a:latin typeface="Cambria Math" panose="02040503050406030204" pitchFamily="18" charset="0"/>
                          </a:rPr>
                          <m:t>𝑑𝑘𝑓</m:t>
                        </m:r>
                      </m:e>
                    </m:d>
                  </m:oMath>
                </a14:m>
                <a:r>
                  <a:rPr lang="ru-RU" sz="1600" dirty="0"/>
                  <a:t> - простой перебор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TSP: </a:t>
                </a:r>
                <a14:m>
                  <m:oMath xmlns:m="http://schemas.openxmlformats.org/officeDocument/2006/math">
                    <m:r>
                      <a:rPr lang="en-US" sz="160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!</m:t>
                        </m:r>
                      </m:e>
                    </m:d>
                    <m:r>
                      <a:rPr lang="en-US" sz="160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160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60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p>
                        </m:sSup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⋅</m:t>
                        </m:r>
                        <m:sSup>
                          <m:sSupPr>
                            <m:ctrlPr>
                              <a:rPr lang="en-US" sz="160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sz="160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SPOT, PAIRS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SIMULATED ANNEALING</a:t>
                </a:r>
              </a:p>
              <a:p>
                <a:endParaRPr lang="en-US" dirty="0"/>
              </a:p>
              <a:p>
                <a:endParaRPr lang="ru-RU" dirty="0"/>
              </a:p>
              <a:p>
                <a:endParaRPr lang="ru-RU" dirty="0"/>
              </a:p>
            </p:txBody>
          </p:sp>
        </mc:Choice>
        <mc:Fallback>
          <p:sp>
            <p:nvSpPr>
              <p:cNvPr id="4" name="Текст 3">
                <a:extLst>
                  <a:ext uri="{FF2B5EF4-FFF2-40B4-BE49-F238E27FC236}">
                    <a16:creationId xmlns:a16="http://schemas.microsoft.com/office/drawing/2014/main" id="{C94B7092-568A-4433-A616-2EBCA48C61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xfrm>
                <a:off x="852118" y="3660335"/>
                <a:ext cx="8692446" cy="3346428"/>
              </a:xfrm>
              <a:blipFill>
                <a:blip r:embed="rId2"/>
                <a:stretch>
                  <a:fillRect l="-281" t="-91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Текст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Тут татары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Текст 3">
                <a:extLst>
                  <a:ext uri="{FF2B5EF4-FFF2-40B4-BE49-F238E27FC236}">
                    <a16:creationId xmlns:a16="http://schemas.microsoft.com/office/drawing/2014/main" id="{973BFC92-ABBD-42A2-A3A4-B2485D3327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30032" y="2961799"/>
                <a:ext cx="4414532" cy="3497788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1200" b="0" i="0" kern="1200">
                    <a:solidFill>
                      <a:schemeClr val="tx1"/>
                    </a:solidFill>
                    <a:latin typeface="Montserrat" pitchFamily="2" charset="77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Clr>
                    <a:srgbClr val="B72A30"/>
                  </a:buClr>
                  <a:buSzPct val="100000"/>
                  <a:buFontTx/>
                  <a:buBlip>
                    <a:blip r:embed="rId3"/>
                  </a:buBlip>
                  <a:defRPr sz="1200" b="0" i="0" kern="1200">
                    <a:solidFill>
                      <a:schemeClr val="tx1"/>
                    </a:solidFill>
                    <a:latin typeface="Montserrat" pitchFamily="2" charset="77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Tx/>
                  <a:buBlip>
                    <a:blip r:embed="rId4"/>
                  </a:buBlip>
                  <a:defRPr sz="1200" b="0" i="0" kern="1200">
                    <a:solidFill>
                      <a:schemeClr val="tx1"/>
                    </a:solidFill>
                    <a:latin typeface="Montserrat" pitchFamily="2" charset="77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Tx/>
                  <a:buBlip>
                    <a:blip r:embed="rId5"/>
                  </a:buBlip>
                  <a:defRPr sz="1200" b="0" i="0" kern="1200">
                    <a:solidFill>
                      <a:schemeClr val="tx1"/>
                    </a:solidFill>
                    <a:latin typeface="Montserrat" pitchFamily="2" charset="77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Tx/>
                  <a:buBlip>
                    <a:blip r:embed="rId6"/>
                  </a:buBlip>
                  <a:defRPr sz="1200" b="0" i="0" kern="1200">
                    <a:solidFill>
                      <a:schemeClr val="tx1"/>
                    </a:solidFill>
                    <a:latin typeface="Montserrat" pitchFamily="2" charset="77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b="1" dirty="0"/>
                  <a:t>SIMULATED ANNEALING</a:t>
                </a:r>
                <a:endParaRPr lang="it-IT" sz="1600" b="1" dirty="0"/>
              </a:p>
              <a:p>
                <a:pPr>
                  <a:lnSpc>
                    <a:spcPts val="1920"/>
                  </a:lnSpc>
                </a:pPr>
                <a:r>
                  <a:rPr lang="it-IT" sz="1600" dirty="0"/>
                  <a:t>сur=s</a:t>
                </a:r>
                <a:r>
                  <a:rPr lang="it-IT" sz="1600" baseline="-25000" dirty="0">
                    <a:sym typeface="Symbol" panose="05050102010706020507" pitchFamily="18" charset="2"/>
                  </a:rPr>
                  <a:t>1 </a:t>
                </a:r>
                <a:r>
                  <a:rPr lang="it-IT" sz="1600" dirty="0">
                    <a:sym typeface="Symbol" panose="05050102010706020507" pitchFamily="18" charset="2"/>
                  </a:rPr>
                  <a:t>;</a:t>
                </a:r>
                <a:r>
                  <a:rPr lang="it-IT" sz="1600" dirty="0"/>
                  <a:t> T = T</a:t>
                </a:r>
                <a:r>
                  <a:rPr lang="it-IT" sz="1600" baseline="-25000" dirty="0"/>
                  <a:t>0</a:t>
                </a:r>
              </a:p>
              <a:p>
                <a:pPr>
                  <a:lnSpc>
                    <a:spcPts val="1920"/>
                  </a:lnSpc>
                </a:pPr>
                <a:r>
                  <a:rPr lang="it-IT" sz="1600" dirty="0"/>
                  <a:t>for i:</a:t>
                </a:r>
              </a:p>
              <a:p>
                <a:pPr>
                  <a:lnSpc>
                    <a:spcPts val="1920"/>
                  </a:lnSpc>
                </a:pPr>
                <a:r>
                  <a:rPr lang="it-IT" sz="1600" dirty="0"/>
                  <a:t>    s</a:t>
                </a:r>
                <a:r>
                  <a:rPr lang="it-IT" sz="1600" baseline="-25000" dirty="0"/>
                  <a:t>i</a:t>
                </a:r>
                <a:r>
                  <a:rPr lang="it-IT" sz="1600" dirty="0"/>
                  <a:t> = gen(cur)</a:t>
                </a:r>
              </a:p>
              <a:p>
                <a:pPr>
                  <a:lnSpc>
                    <a:spcPts val="1920"/>
                  </a:lnSpc>
                </a:pPr>
                <a:r>
                  <a:rPr lang="it-IT" sz="1600" dirty="0"/>
                  <a:t>    if E(cur) &gt; E(s</a:t>
                </a:r>
                <a:r>
                  <a:rPr lang="it-IT" sz="1600" baseline="-25000" dirty="0"/>
                  <a:t>i</a:t>
                </a:r>
                <a:r>
                  <a:rPr lang="it-IT" sz="1600" dirty="0"/>
                  <a:t>):</a:t>
                </a:r>
              </a:p>
              <a:p>
                <a:pPr>
                  <a:lnSpc>
                    <a:spcPts val="1920"/>
                  </a:lnSpc>
                </a:pPr>
                <a:r>
                  <a:rPr lang="it-IT" sz="1600" dirty="0"/>
                  <a:t>        cur = s</a:t>
                </a:r>
                <a:r>
                  <a:rPr lang="it-IT" sz="1600" baseline="-25000" dirty="0"/>
                  <a:t>i</a:t>
                </a:r>
              </a:p>
              <a:p>
                <a:pPr>
                  <a:lnSpc>
                    <a:spcPts val="1920"/>
                  </a:lnSpc>
                </a:pPr>
                <a:r>
                  <a:rPr lang="it-IT" sz="1600" dirty="0"/>
                  <a:t>    else:</a:t>
                </a:r>
              </a:p>
              <a:p>
                <a:pPr>
                  <a:lnSpc>
                    <a:spcPts val="1920"/>
                  </a:lnSpc>
                </a:pPr>
                <a:r>
                  <a:rPr lang="it-IT" sz="1600" dirty="0"/>
                  <a:t>        if </a:t>
                </a:r>
                <a14:m>
                  <m:oMath xmlns:m="http://schemas.openxmlformats.org/officeDocument/2006/math">
                    <m:r>
                      <a:rPr lang="en-US" sz="160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𝑟𝑛𝑑</m:t>
                    </m:r>
                    <m:r>
                      <a:rPr lang="it-IT" sz="1600" i="1" dirty="0" smtClean="0">
                        <a:latin typeface="Cambria Math" panose="02040503050406030204" pitchFamily="18" charset="0"/>
                      </a:rPr>
                      <m:t>(1) &lt; </m:t>
                    </m:r>
                    <m:f>
                      <m:fPr>
                        <m:ctrlPr>
                          <a:rPr lang="en-US" sz="1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sSup>
                      <m:sSupPr>
                        <m:ctrlPr>
                          <a:rPr lang="en-US" sz="16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60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i="1" dirty="0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</m:t>
                            </m:r>
                            <m:r>
                              <a:rPr lang="en-US" sz="1600" i="1" dirty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r>
                              <a:rPr lang="en-US" sz="1600" i="1" dirty="0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num>
                          <m:den>
                            <m:r>
                              <a:rPr lang="en-US" sz="1600" i="1" dirty="0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sz="1600" dirty="0"/>
                  <a:t>):</a:t>
                </a:r>
              </a:p>
              <a:p>
                <a:pPr>
                  <a:lnSpc>
                    <a:spcPts val="1920"/>
                  </a:lnSpc>
                </a:pPr>
                <a:r>
                  <a:rPr lang="en-US" sz="1600" dirty="0"/>
                  <a:t>	cur </a:t>
                </a:r>
                <a:r>
                  <a:rPr lang="it-IT" sz="1600" dirty="0"/>
                  <a:t>= s</a:t>
                </a:r>
                <a:r>
                  <a:rPr lang="it-IT" sz="1600" baseline="-25000" dirty="0"/>
                  <a:t>i</a:t>
                </a:r>
              </a:p>
              <a:p>
                <a:pPr>
                  <a:lnSpc>
                    <a:spcPts val="1920"/>
                  </a:lnSpc>
                </a:pPr>
                <a:r>
                  <a:rPr lang="ru-RU" sz="1600" dirty="0"/>
                  <a:t>    </a:t>
                </a:r>
                <a:r>
                  <a:rPr lang="en-US" sz="1600" dirty="0"/>
                  <a:t>T = T</a:t>
                </a:r>
                <a:r>
                  <a:rPr lang="en-US" sz="1600" baseline="-25000" dirty="0"/>
                  <a:t>0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60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1" dirty="0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𝑖</m:t>
                            </m:r>
                          </m:num>
                          <m:den>
                            <m:r>
                              <a:rPr lang="en-US" sz="1600" b="0" i="1" dirty="0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den>
                        </m:f>
                      </m:sup>
                    </m:sSup>
                  </m:oMath>
                </a14:m>
                <a:endParaRPr lang="en-US" sz="1600" dirty="0"/>
              </a:p>
              <a:p>
                <a:endParaRPr lang="ru-RU" sz="1600" dirty="0"/>
              </a:p>
            </p:txBody>
          </p:sp>
        </mc:Choice>
        <mc:Fallback>
          <p:sp>
            <p:nvSpPr>
              <p:cNvPr id="19" name="Текст 3">
                <a:extLst>
                  <a:ext uri="{FF2B5EF4-FFF2-40B4-BE49-F238E27FC236}">
                    <a16:creationId xmlns:a16="http://schemas.microsoft.com/office/drawing/2014/main" id="{973BFC92-ABBD-42A2-A3A4-B2485D3327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0032" y="2961799"/>
                <a:ext cx="4414532" cy="3497788"/>
              </a:xfrm>
              <a:prstGeom prst="rect">
                <a:avLst/>
              </a:prstGeom>
              <a:blipFill>
                <a:blip r:embed="rId7"/>
                <a:stretch>
                  <a:fillRect l="-829" t="-1220" b="-592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331E919-D926-41D4-9EA8-8994226E09A9}"/>
                  </a:ext>
                </a:extLst>
              </p:cNvPr>
              <p:cNvSpPr txBox="1"/>
              <p:nvPr/>
            </p:nvSpPr>
            <p:spPr>
              <a:xfrm>
                <a:off x="9363611" y="2890405"/>
                <a:ext cx="2457600" cy="15279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b="1" dirty="0">
                    <a:latin typeface="Montserrat" panose="020B0604020202020204" charset="-52"/>
                  </a:rPr>
                  <a:t>gen(cur)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 err="1">
                    <a:latin typeface="Montserrat" panose="020B0604020202020204" charset="-52"/>
                  </a:rPr>
                  <a:t>opCount</a:t>
                </a:r>
                <a:r>
                  <a:rPr lang="en-US" sz="1600" dirty="0">
                    <a:latin typeface="Montserrat" panose="020B0604020202020204" charset="-52"/>
                  </a:rPr>
                  <a:t> 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600" i="1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sz="160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1600" i="1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p>
                                <m:r>
                                  <a:rPr lang="en-US" sz="160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sup>
                            </m:sSup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𝜑</m:t>
                            </m:r>
                          </m:e>
                        </m:d>
                      </m:e>
                    </m:func>
                  </m:oMath>
                </a14:m>
                <a:endParaRPr lang="en-US" sz="1600" dirty="0">
                  <a:latin typeface="Montserrat" panose="020B0604020202020204" charset="-5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Montserrat" panose="020B0604020202020204" charset="-52"/>
                  </a:rPr>
                  <a:t>for j</a:t>
                </a:r>
                <a:r>
                  <a:rPr lang="ru-RU" sz="1600" dirty="0">
                    <a:latin typeface="Montserrat" panose="020B0604020202020204" charset="-52"/>
                  </a:rPr>
                  <a:t> </a:t>
                </a:r>
                <a:r>
                  <a:rPr lang="en-US" sz="1600" dirty="0">
                    <a:latin typeface="Montserrat" panose="020B0604020202020204" charset="-52"/>
                  </a:rPr>
                  <a:t>in 1..opCount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1600" dirty="0">
                    <a:latin typeface="Montserrat" panose="020B0604020202020204" charset="-52"/>
                  </a:rPr>
                  <a:t>    SPOT’ | PAIRS’</a:t>
                </a:r>
                <a:endParaRPr lang="ru-RU" sz="1600" dirty="0">
                  <a:latin typeface="Montserrat" panose="020B0604020202020204" charset="-52"/>
                </a:endParaRPr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331E919-D926-41D4-9EA8-8994226E09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63611" y="2890405"/>
                <a:ext cx="2457600" cy="1527982"/>
              </a:xfrm>
              <a:prstGeom prst="rect">
                <a:avLst/>
              </a:prstGeom>
              <a:blipFill>
                <a:blip r:embed="rId8"/>
                <a:stretch>
                  <a:fillRect l="-1241" b="-398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4D9ADC0-9190-46B0-8964-686E85A5AF2A}"/>
                  </a:ext>
                </a:extLst>
              </p:cNvPr>
              <p:cNvSpPr txBox="1"/>
              <p:nvPr/>
            </p:nvSpPr>
            <p:spPr>
              <a:xfrm>
                <a:off x="4474231" y="2305437"/>
                <a:ext cx="7473605" cy="5849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dirty="0">
                    <a:latin typeface="Montserrat" panose="020B0604020202020204" charset="-52"/>
                  </a:rPr>
                  <a:t>s</a:t>
                </a:r>
                <a:r>
                  <a:rPr lang="en-US" sz="1600" dirty="0" err="1">
                    <a:latin typeface="Montserrat" panose="020B0604020202020204" charset="-52"/>
                    <a:sym typeface="Symbol" panose="05050102010706020507" pitchFamily="18" charset="2"/>
                  </a:rPr>
                  <a:t></a:t>
                </a:r>
                <a:r>
                  <a:rPr lang="en-US" sz="1600" dirty="0" err="1">
                    <a:latin typeface="Montserrat" panose="020B0604020202020204" charset="-52"/>
                  </a:rPr>
                  <a:t>S</a:t>
                </a:r>
                <a:r>
                  <a:rPr lang="en-US" sz="1600" dirty="0">
                    <a:latin typeface="Montserrat" panose="020B0604020202020204" charset="-52"/>
                  </a:rPr>
                  <a:t>; SPOT, PAIRS; S</a:t>
                </a:r>
                <a:r>
                  <a:rPr lang="en-US" sz="1600" dirty="0">
                    <a:latin typeface="Montserrat" panose="020B0604020202020204" charset="-52"/>
                    <a:sym typeface="Symbol" panose="05050102010706020507" pitchFamily="18" charset="2"/>
                  </a:rPr>
                  <a:t></a:t>
                </a:r>
                <a:r>
                  <a:rPr lang="en-US" sz="1600" dirty="0">
                    <a:latin typeface="Montserrat" panose="020B0604020202020204" charset="-52"/>
                  </a:rPr>
                  <a:t>S; E’;</a:t>
                </a:r>
              </a:p>
              <a:p>
                <a:pPr algn="ctr"/>
                <a:r>
                  <a:rPr lang="en-US" sz="1600" dirty="0">
                    <a:latin typeface="Montserrat" panose="020B0604020202020204" charset="-52"/>
                  </a:rPr>
                  <a:t>X</a:t>
                </a:r>
                <a:r>
                  <a:rPr lang="en-US" sz="1600" baseline="-25000" dirty="0">
                    <a:latin typeface="Montserrat" panose="020B0604020202020204" charset="-52"/>
                  </a:rPr>
                  <a:t>i</a:t>
                </a:r>
                <a:r>
                  <a:rPr lang="en-US" sz="1600" dirty="0">
                    <a:latin typeface="Montserrat" panose="020B0604020202020204" charset="-52"/>
                  </a:rPr>
                  <a:t> – </a:t>
                </a:r>
                <a:r>
                  <a:rPr lang="ru-RU" sz="1600" dirty="0">
                    <a:latin typeface="Montserrat" panose="020B0604020202020204" charset="-52"/>
                  </a:rPr>
                  <a:t>штраф за нарушение </a:t>
                </a:r>
                <a:r>
                  <a:rPr lang="en-US" sz="1600" dirty="0" err="1">
                    <a:latin typeface="Montserrat" panose="020B0604020202020204" charset="-52"/>
                  </a:rPr>
                  <a:t>i</a:t>
                </a:r>
                <a:r>
                  <a:rPr lang="en-US" sz="1600" dirty="0">
                    <a:latin typeface="Montserrat" panose="020B0604020202020204" charset="-52"/>
                  </a:rPr>
                  <a:t>-</a:t>
                </a:r>
                <a:r>
                  <a:rPr lang="ru-RU" sz="1600" dirty="0">
                    <a:latin typeface="Montserrat" panose="020B0604020202020204" charset="-52"/>
                  </a:rPr>
                  <a:t>го условия </a:t>
                </a:r>
                <a:r>
                  <a:rPr lang="en-US" sz="1600" dirty="0">
                    <a:latin typeface="Montserrat" panose="020B0604020202020204" charset="-52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16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p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1600" i="1" smtClean="0"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limLoc m:val="undOvr"/>
                        <m:grow m:val="on"/>
                        <m:supHide m:val="on"/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160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sz="160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ru-RU" sz="1600" dirty="0">
                  <a:latin typeface="Montserrat" panose="020B0604020202020204" charset="-52"/>
                </a:endParaRP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4D9ADC0-9190-46B0-8964-686E85A5AF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4231" y="2305437"/>
                <a:ext cx="7473605" cy="584968"/>
              </a:xfrm>
              <a:prstGeom prst="rect">
                <a:avLst/>
              </a:prstGeom>
              <a:blipFill>
                <a:blip r:embed="rId9"/>
                <a:stretch>
                  <a:fillRect t="-20833" b="-9895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71B48A5D-3E95-4E95-A8AE-502C446A8BB0}"/>
              </a:ext>
            </a:extLst>
          </p:cNvPr>
          <p:cNvCxnSpPr/>
          <p:nvPr/>
        </p:nvCxnSpPr>
        <p:spPr>
          <a:xfrm>
            <a:off x="4949072" y="3233561"/>
            <a:ext cx="0" cy="34079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19E929BE-F58F-435F-8DB5-EA022C6FBA33}"/>
              </a:ext>
            </a:extLst>
          </p:cNvPr>
          <p:cNvCxnSpPr/>
          <p:nvPr/>
        </p:nvCxnSpPr>
        <p:spPr>
          <a:xfrm>
            <a:off x="9109436" y="3233561"/>
            <a:ext cx="0" cy="34079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9">
            <a:extLst>
              <a:ext uri="{FF2B5EF4-FFF2-40B4-BE49-F238E27FC236}">
                <a16:creationId xmlns:a16="http://schemas.microsoft.com/office/drawing/2014/main" id="{6A756FB1-138B-470E-860B-51C0A3CB0E6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6554" y="1651331"/>
            <a:ext cx="674914" cy="67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833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CCBD01-1A70-E840-B197-CBBAFB214687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Тут татары</a:t>
            </a:r>
          </a:p>
        </p:txBody>
      </p:sp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id="{65BD2E8B-F71D-45AF-91EB-3482EC9D8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2512197"/>
              </p:ext>
            </p:extLst>
          </p:nvPr>
        </p:nvGraphicFramePr>
        <p:xfrm>
          <a:off x="1963691" y="3216876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46477962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6032982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695467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Метод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r>
                        <a:rPr lang="ru-RU" dirty="0"/>
                        <a:t> (м)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 (</a:t>
                      </a:r>
                      <a:r>
                        <a:rPr lang="ru-RU" dirty="0"/>
                        <a:t>чел)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987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baseline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1729342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5803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TSP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938750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9123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SPOT+PAIRS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606594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906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SIM_ANN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553975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6049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TT13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678339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989792"/>
                  </a:ext>
                </a:extLst>
              </a:tr>
            </a:tbl>
          </a:graphicData>
        </a:graphic>
      </p:graphicFrame>
      <p:pic>
        <p:nvPicPr>
          <p:cNvPr id="7" name="Picture 39">
            <a:extLst>
              <a:ext uri="{FF2B5EF4-FFF2-40B4-BE49-F238E27FC236}">
                <a16:creationId xmlns:a16="http://schemas.microsoft.com/office/drawing/2014/main" id="{9C4D5F8F-A48C-43B5-90F1-8486B57A2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554" y="1657659"/>
            <a:ext cx="674914" cy="67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34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CCBD01-1A70-E840-B197-CBBAFB214687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56BD79-B19D-4A8B-BCBD-45386EE0D9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Road map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704BFCF-A205-4C50-BB08-9AC2308A34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800" dirty="0"/>
              <a:t>Эволюционные алгоритмы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800" dirty="0"/>
              <a:t>Метод ветвей и границ</a:t>
            </a:r>
            <a:endParaRPr lang="en-US" sz="1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/>
              <a:t>Production-ready </a:t>
            </a:r>
            <a:r>
              <a:rPr lang="ru-RU" sz="1800" dirty="0"/>
              <a:t>решение</a:t>
            </a:r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Тут Татары</a:t>
            </a:r>
          </a:p>
        </p:txBody>
      </p:sp>
      <p:pic>
        <p:nvPicPr>
          <p:cNvPr id="9" name="Picture 20">
            <a:extLst>
              <a:ext uri="{FF2B5EF4-FFF2-40B4-BE49-F238E27FC236}">
                <a16:creationId xmlns:a16="http://schemas.microsoft.com/office/drawing/2014/main" id="{48B5FB75-C10D-4722-9812-00E3B8A5D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750" y="1651331"/>
            <a:ext cx="674914" cy="67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60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F49070D-4320-4B75-ABE5-F6BB56E441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85882" y="2826785"/>
            <a:ext cx="5269582" cy="1204429"/>
          </a:xfrm>
        </p:spPr>
        <p:txBody>
          <a:bodyPr/>
          <a:lstStyle/>
          <a:p>
            <a:r>
              <a:rPr lang="ru-RU" sz="28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42425196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Ramax 2">
      <a:dk1>
        <a:srgbClr val="000000"/>
      </a:dk1>
      <a:lt1>
        <a:srgbClr val="FFFFFF"/>
      </a:lt1>
      <a:dk2>
        <a:srgbClr val="7F7F7F"/>
      </a:dk2>
      <a:lt2>
        <a:srgbClr val="E7E6E6"/>
      </a:lt2>
      <a:accent1>
        <a:srgbClr val="891E23"/>
      </a:accent1>
      <a:accent2>
        <a:srgbClr val="B72A30"/>
      </a:accent2>
      <a:accent3>
        <a:srgbClr val="D5373E"/>
      </a:accent3>
      <a:accent4>
        <a:srgbClr val="EB5459"/>
      </a:accent4>
      <a:accent5>
        <a:srgbClr val="2CA5E6"/>
      </a:accent5>
      <a:accent6>
        <a:srgbClr val="0683C7"/>
      </a:accent6>
      <a:hlink>
        <a:srgbClr val="B3B3B3"/>
      </a:hlink>
      <a:folHlink>
        <a:srgbClr val="E6E6E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200" dirty="0" smtClean="0">
            <a:latin typeface="Montserra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2261</TotalTime>
  <Words>298</Words>
  <Application>Microsoft Office PowerPoint</Application>
  <PresentationFormat>Широкоэкранный</PresentationFormat>
  <Paragraphs>75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Montserrat SemiBold</vt:lpstr>
      <vt:lpstr>Montserrat</vt:lpstr>
      <vt:lpstr>Montserrat Medium</vt:lpstr>
      <vt:lpstr>Cambria Math</vt:lpstr>
      <vt:lpstr>Arial</vt:lpstr>
      <vt:lpstr>Calibri</vt:lpstr>
      <vt:lpstr>Custom Design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Екатерина Кабанова</cp:lastModifiedBy>
  <cp:revision>60</cp:revision>
  <dcterms:created xsi:type="dcterms:W3CDTF">2019-05-27T15:27:25Z</dcterms:created>
  <dcterms:modified xsi:type="dcterms:W3CDTF">2021-02-22T08:45:26Z</dcterms:modified>
</cp:coreProperties>
</file>

<file path=docProps/thumbnail.jpeg>
</file>